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0033CC"/>
    <a:srgbClr val="008000"/>
    <a:srgbClr val="9393FF"/>
    <a:srgbClr val="FF6969"/>
    <a:srgbClr val="D60093"/>
    <a:srgbClr val="6600FF"/>
    <a:srgbClr val="003300"/>
    <a:srgbClr val="E4F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4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2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2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6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5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8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3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7E3B-701A-4BDA-9B93-98B09397444E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A636-C7D9-4CCB-8A24-E102978DD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9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A6F27-5938-40C0-954F-17BA726932D7}"/>
              </a:ext>
            </a:extLst>
          </p:cNvPr>
          <p:cNvSpPr txBox="1"/>
          <p:nvPr/>
        </p:nvSpPr>
        <p:spPr>
          <a:xfrm>
            <a:off x="0" y="0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August 2015 questions 51-85 </a:t>
            </a:r>
          </a:p>
          <a:p>
            <a:endParaRPr lang="en-US" sz="4400" dirty="0"/>
          </a:p>
          <a:p>
            <a:r>
              <a:rPr lang="en-US" sz="4400" dirty="0"/>
              <a:t>Look over the question, do your work, then move to the answer slide next.  </a:t>
            </a:r>
          </a:p>
          <a:p>
            <a:br>
              <a:rPr lang="en-US" sz="4400" dirty="0"/>
            </a:br>
            <a:r>
              <a:rPr lang="en-US" sz="4400" dirty="0"/>
              <a:t>Grade yourself harshly, make sure you ANSWER the questions that they ask you.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86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5CB067-00E3-4493-92AE-91B94A5C1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5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5CB067-00E3-4493-92AE-91B94A5C1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65818" cy="39042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2B9BAA-9EEF-4534-858F-2D984863748C}"/>
              </a:ext>
            </a:extLst>
          </p:cNvPr>
          <p:cNvSpPr txBox="1"/>
          <p:nvPr/>
        </p:nvSpPr>
        <p:spPr>
          <a:xfrm>
            <a:off x="7065818" y="0"/>
            <a:ext cx="5126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2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fission, the splitting of a larger atom into smaller “daughter nuclei”.  Here, the larger U-235 is transmuted artificially with a neutron, and the result is two smaller isotopes of Xe and Sr.  Additional neutrons (and energy) generated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next loop of this chain reaction bigger (and bigger and bigger). 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62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5CCF2B-B6EE-45C7-BFA4-E536FF44E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33564"/>
              </p:ext>
            </p:extLst>
          </p:nvPr>
        </p:nvGraphicFramePr>
        <p:xfrm>
          <a:off x="7590622" y="2368348"/>
          <a:ext cx="419742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61">
                  <a:extLst>
                    <a:ext uri="{9D8B030D-6E8A-4147-A177-3AD203B41FA5}">
                      <a16:colId xmlns:a16="http://schemas.microsoft.com/office/drawing/2014/main" val="1377241404"/>
                    </a:ext>
                  </a:extLst>
                </a:gridCol>
                <a:gridCol w="892366">
                  <a:extLst>
                    <a:ext uri="{9D8B030D-6E8A-4147-A177-3AD203B41FA5}">
                      <a16:colId xmlns:a16="http://schemas.microsoft.com/office/drawing/2014/main" val="3726669674"/>
                    </a:ext>
                  </a:extLst>
                </a:gridCol>
                <a:gridCol w="550844">
                  <a:extLst>
                    <a:ext uri="{9D8B030D-6E8A-4147-A177-3AD203B41FA5}">
                      <a16:colId xmlns:a16="http://schemas.microsoft.com/office/drawing/2014/main" val="640380005"/>
                    </a:ext>
                  </a:extLst>
                </a:gridCol>
                <a:gridCol w="649995">
                  <a:extLst>
                    <a:ext uri="{9D8B030D-6E8A-4147-A177-3AD203B41FA5}">
                      <a16:colId xmlns:a16="http://schemas.microsoft.com/office/drawing/2014/main" val="2065564800"/>
                    </a:ext>
                  </a:extLst>
                </a:gridCol>
                <a:gridCol w="594911">
                  <a:extLst>
                    <a:ext uri="{9D8B030D-6E8A-4147-A177-3AD203B41FA5}">
                      <a16:colId xmlns:a16="http://schemas.microsoft.com/office/drawing/2014/main" val="538721362"/>
                    </a:ext>
                  </a:extLst>
                </a:gridCol>
                <a:gridCol w="881349">
                  <a:extLst>
                    <a:ext uri="{9D8B030D-6E8A-4147-A177-3AD203B41FA5}">
                      <a16:colId xmlns:a16="http://schemas.microsoft.com/office/drawing/2014/main" val="2010485501"/>
                    </a:ext>
                  </a:extLst>
                </a:gridCol>
              </a:tblGrid>
              <a:tr h="319629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  →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   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222513"/>
                  </a:ext>
                </a:extLst>
              </a:tr>
              <a:tr h="319629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3209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5A0F35-1BE0-4FD0-987A-EEF1197B8E47}"/>
              </a:ext>
            </a:extLst>
          </p:cNvPr>
          <p:cNvSpPr txBox="1"/>
          <p:nvPr/>
        </p:nvSpPr>
        <p:spPr>
          <a:xfrm>
            <a:off x="0" y="390420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64.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54534-7114-4FD9-8090-18DEF654C2F1}"/>
              </a:ext>
            </a:extLst>
          </p:cNvPr>
          <p:cNvCxnSpPr/>
          <p:nvPr/>
        </p:nvCxnSpPr>
        <p:spPr>
          <a:xfrm>
            <a:off x="727113" y="4273534"/>
            <a:ext cx="0" cy="6725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8EF3B2-10BA-41AB-8D86-1CAEA5D93FCC}"/>
              </a:ext>
            </a:extLst>
          </p:cNvPr>
          <p:cNvCxnSpPr>
            <a:cxnSpLocks/>
          </p:cNvCxnSpPr>
          <p:nvPr/>
        </p:nvCxnSpPr>
        <p:spPr>
          <a:xfrm>
            <a:off x="727113" y="4605051"/>
            <a:ext cx="65991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00768F-A5E7-4C53-B2EC-477924E28578}"/>
              </a:ext>
            </a:extLst>
          </p:cNvPr>
          <p:cNvSpPr txBox="1"/>
          <p:nvPr/>
        </p:nvSpPr>
        <p:spPr>
          <a:xfrm>
            <a:off x="440676" y="5034708"/>
            <a:ext cx="68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            one                   two                   three                      four                        </a:t>
            </a:r>
            <a:br>
              <a:rPr lang="en-US" dirty="0"/>
            </a:br>
            <a:r>
              <a:rPr lang="en-US" dirty="0"/>
              <a:t>                        HL                     </a:t>
            </a:r>
            <a:r>
              <a:rPr lang="en-US" dirty="0" err="1"/>
              <a:t>HL</a:t>
            </a:r>
            <a:r>
              <a:rPr lang="en-US" dirty="0"/>
              <a:t>                      </a:t>
            </a:r>
            <a:r>
              <a:rPr lang="en-US" dirty="0" err="1"/>
              <a:t>HL</a:t>
            </a:r>
            <a:r>
              <a:rPr lang="en-US" dirty="0"/>
              <a:t>                          </a:t>
            </a:r>
            <a:r>
              <a:rPr lang="en-US" dirty="0" err="1"/>
              <a:t>HL</a:t>
            </a:r>
            <a:r>
              <a:rPr lang="en-US" dirty="0"/>
              <a:t> 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6AC8C-8135-469F-B0CE-A781BBE973FC}"/>
              </a:ext>
            </a:extLst>
          </p:cNvPr>
          <p:cNvSpPr txBox="1"/>
          <p:nvPr/>
        </p:nvSpPr>
        <p:spPr>
          <a:xfrm>
            <a:off x="440675" y="3901299"/>
            <a:ext cx="927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24.0 g           12.0 g                6.0 g                  3.0 g                     1.5 g                    </a:t>
            </a:r>
            <a:br>
              <a:rPr lang="en-US" dirty="0"/>
            </a:br>
            <a:r>
              <a:rPr lang="en-US" dirty="0"/>
              <a:t>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5DE6F7-32C3-4E78-9756-889812F9200C}"/>
              </a:ext>
            </a:extLst>
          </p:cNvPr>
          <p:cNvCxnSpPr/>
          <p:nvPr/>
        </p:nvCxnSpPr>
        <p:spPr>
          <a:xfrm>
            <a:off x="1915098" y="4273534"/>
            <a:ext cx="0" cy="6725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3811BF-B0F7-4CBE-92E7-65C7F316FF2E}"/>
              </a:ext>
            </a:extLst>
          </p:cNvPr>
          <p:cNvCxnSpPr/>
          <p:nvPr/>
        </p:nvCxnSpPr>
        <p:spPr>
          <a:xfrm>
            <a:off x="3268336" y="4268777"/>
            <a:ext cx="0" cy="6725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C09D50-A1EC-4300-8019-6F2A72C28196}"/>
              </a:ext>
            </a:extLst>
          </p:cNvPr>
          <p:cNvCxnSpPr/>
          <p:nvPr/>
        </p:nvCxnSpPr>
        <p:spPr>
          <a:xfrm>
            <a:off x="4643608" y="4268777"/>
            <a:ext cx="0" cy="6725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B8CC7C-1C7B-43D6-85DA-2965C19D1697}"/>
              </a:ext>
            </a:extLst>
          </p:cNvPr>
          <p:cNvCxnSpPr/>
          <p:nvPr/>
        </p:nvCxnSpPr>
        <p:spPr>
          <a:xfrm>
            <a:off x="6184133" y="4268777"/>
            <a:ext cx="0" cy="6725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2CC9DD7-A957-4359-89E2-7E9124B3EDBA}"/>
              </a:ext>
            </a:extLst>
          </p:cNvPr>
          <p:cNvSpPr/>
          <p:nvPr/>
        </p:nvSpPr>
        <p:spPr>
          <a:xfrm>
            <a:off x="5809560" y="3855907"/>
            <a:ext cx="888696" cy="1825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C45377-EDB5-4D7C-B540-73CABABBB870}"/>
              </a:ext>
            </a:extLst>
          </p:cNvPr>
          <p:cNvSpPr txBox="1"/>
          <p:nvPr/>
        </p:nvSpPr>
        <p:spPr>
          <a:xfrm>
            <a:off x="7590622" y="3855907"/>
            <a:ext cx="4601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64.  It is four Half Lives in time to get down to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just 1.5 grams left.  Each half life for Sr-94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 29.1 years (I didn’t know that.  I put my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finger into the right box on Table N).  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29.1 years = 116.4 years 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936AF4B-8AE2-4772-8222-C9F2760E2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r="11167"/>
          <a:stretch/>
        </p:blipFill>
        <p:spPr>
          <a:xfrm>
            <a:off x="154236" y="1042931"/>
            <a:ext cx="8797636" cy="4772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2EE46-81AA-40EA-9758-5C33F22F02D2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  Sr-94 emits BETA particles, which is on table N.  These are NEGATIVELY CHARGED, and when they are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“shot” out of the lead box, in a straight line, they should go straight.  But when they are shot through this set up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(like a cathode ray tube) they are attracted to the top, positively charged plate.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They are deflected towards that, which is shown in RED.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F44C9-F9C5-45E3-A304-368F77ECD131}"/>
              </a:ext>
            </a:extLst>
          </p:cNvPr>
          <p:cNvCxnSpPr/>
          <p:nvPr/>
        </p:nvCxnSpPr>
        <p:spPr>
          <a:xfrm>
            <a:off x="2555913" y="3316077"/>
            <a:ext cx="9254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2B03B8-D393-4360-9AE9-7704C362A9DF}"/>
              </a:ext>
            </a:extLst>
          </p:cNvPr>
          <p:cNvCxnSpPr>
            <a:cxnSpLocks/>
          </p:cNvCxnSpPr>
          <p:nvPr/>
        </p:nvCxnSpPr>
        <p:spPr>
          <a:xfrm flipV="1">
            <a:off x="3481330" y="2754217"/>
            <a:ext cx="5130773" cy="5618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1B10872-6C9D-4124-B4F1-E048757A8183}"/>
              </a:ext>
            </a:extLst>
          </p:cNvPr>
          <p:cNvSpPr/>
          <p:nvPr/>
        </p:nvSpPr>
        <p:spPr>
          <a:xfrm rot="4933948">
            <a:off x="8523059" y="2577946"/>
            <a:ext cx="231355" cy="31948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7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D7130B0-591F-4999-91F0-FD832145A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80443" cy="65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8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D7130B0-591F-4999-91F0-FD832145A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7236" cy="5465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CC69F2-E088-4D42-8F8F-9F79E3EC75BD}"/>
              </a:ext>
            </a:extLst>
          </p:cNvPr>
          <p:cNvSpPr txBox="1"/>
          <p:nvPr/>
        </p:nvSpPr>
        <p:spPr>
          <a:xfrm>
            <a:off x="7337235" y="0"/>
            <a:ext cx="4711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66.  There are 2 atoms of Sb in Sb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Sb = 122 AMU on the periodic table. 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000729-168E-43AD-AC42-51E2A445B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5042"/>
              </p:ext>
            </p:extLst>
          </p:nvPr>
        </p:nvGraphicFramePr>
        <p:xfrm>
          <a:off x="7337234" y="737620"/>
          <a:ext cx="4527933" cy="92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23">
                  <a:extLst>
                    <a:ext uri="{9D8B030D-6E8A-4147-A177-3AD203B41FA5}">
                      <a16:colId xmlns:a16="http://schemas.microsoft.com/office/drawing/2014/main" val="3947398056"/>
                    </a:ext>
                  </a:extLst>
                </a:gridCol>
                <a:gridCol w="1233889">
                  <a:extLst>
                    <a:ext uri="{9D8B030D-6E8A-4147-A177-3AD203B41FA5}">
                      <a16:colId xmlns:a16="http://schemas.microsoft.com/office/drawing/2014/main" val="760233511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337768502"/>
                    </a:ext>
                  </a:extLst>
                </a:gridCol>
                <a:gridCol w="903385">
                  <a:extLst>
                    <a:ext uri="{9D8B030D-6E8A-4147-A177-3AD203B41FA5}">
                      <a16:colId xmlns:a16="http://schemas.microsoft.com/office/drawing/2014/main" val="3616191783"/>
                    </a:ext>
                  </a:extLst>
                </a:gridCol>
              </a:tblGrid>
              <a:tr h="4627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 comp =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part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 100% =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50686"/>
                  </a:ext>
                </a:extLst>
              </a:tr>
              <a:tr h="462709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whole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855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DE6C9-5372-418C-BBCB-F272B72F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79270"/>
              </p:ext>
            </p:extLst>
          </p:nvPr>
        </p:nvGraphicFramePr>
        <p:xfrm>
          <a:off x="7337234" y="1807502"/>
          <a:ext cx="4854767" cy="92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058">
                  <a:extLst>
                    <a:ext uri="{9D8B030D-6E8A-4147-A177-3AD203B41FA5}">
                      <a16:colId xmlns:a16="http://schemas.microsoft.com/office/drawing/2014/main" val="3947398056"/>
                    </a:ext>
                  </a:extLst>
                </a:gridCol>
                <a:gridCol w="793214">
                  <a:extLst>
                    <a:ext uri="{9D8B030D-6E8A-4147-A177-3AD203B41FA5}">
                      <a16:colId xmlns:a16="http://schemas.microsoft.com/office/drawing/2014/main" val="760233511"/>
                    </a:ext>
                  </a:extLst>
                </a:gridCol>
                <a:gridCol w="1024569">
                  <a:extLst>
                    <a:ext uri="{9D8B030D-6E8A-4147-A177-3AD203B41FA5}">
                      <a16:colId xmlns:a16="http://schemas.microsoft.com/office/drawing/2014/main" val="337768502"/>
                    </a:ext>
                  </a:extLst>
                </a:gridCol>
                <a:gridCol w="1692926">
                  <a:extLst>
                    <a:ext uri="{9D8B030D-6E8A-4147-A177-3AD203B41FA5}">
                      <a16:colId xmlns:a16="http://schemas.microsoft.com/office/drawing/2014/main" val="3616191783"/>
                    </a:ext>
                  </a:extLst>
                </a:gridCol>
              </a:tblGrid>
              <a:tr h="4627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 comp =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g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 100%  =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 Sb by mass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50686"/>
                  </a:ext>
                </a:extLst>
              </a:tr>
              <a:tr h="462709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g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855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0545A5-921C-4626-90AD-A71203F1210C}"/>
              </a:ext>
            </a:extLst>
          </p:cNvPr>
          <p:cNvSpPr txBox="1"/>
          <p:nvPr/>
        </p:nvSpPr>
        <p:spPr>
          <a:xfrm>
            <a:off x="7337234" y="3095740"/>
            <a:ext cx="4854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7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weighted Atomic Mass of Sb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(120.90 amu) (0.57) =   68.913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(122.90 amu) (0.43) =   52.847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add these up…….  =  121.76 AMU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382FC-7347-4406-8DEA-AB77778CC2D9}"/>
              </a:ext>
            </a:extLst>
          </p:cNvPr>
          <p:cNvSpPr txBox="1"/>
          <p:nvPr/>
        </p:nvSpPr>
        <p:spPr>
          <a:xfrm>
            <a:off x="143218" y="5933593"/>
            <a:ext cx="842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1DBAEF-BAA4-4528-9252-E7C335CCD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79" y="5794872"/>
            <a:ext cx="7748371" cy="9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6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9CDD198-3423-49FD-8130-8AA498770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97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8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9CDD198-3423-49FD-8130-8AA498770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53341" cy="4981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25474-0DC4-4219-B7C3-AE2005F33A25}"/>
              </a:ext>
            </a:extLst>
          </p:cNvPr>
          <p:cNvSpPr txBox="1"/>
          <p:nvPr/>
        </p:nvSpPr>
        <p:spPr>
          <a:xfrm>
            <a:off x="6874525" y="0"/>
            <a:ext cx="53174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69.  Ammonium chloride is NH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which is an ionic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compound.  It has ionic bonds.  In the ammonium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ion there are four H atoms bonded with just one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 atom, which are polar covalent.  This compound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has 2 kinds of bonds: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AND polar covalent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  The solution has so much solute, because some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excess solute remains on the bottom of the beaker,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that means it is already a saturated solution. 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71.  The water starts at 25.8°C, but when NH</a:t>
            </a:r>
            <a:r>
              <a:rPr 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is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dissolved, the temperature of the solution drops 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to just 11.2°C.  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That is absorption of energy = endothermic.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72.  If step 3 is done at 98C, much hotter, all the NH</a:t>
            </a:r>
            <a:r>
              <a:rPr 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would dissolve, none would remain at the bottom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of the beaker.  It’s usual for HOTTER solutions to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“hold” more ionic solute than cooler ones. 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9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AD94EF5-45FD-4920-B7D2-A880065A8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491" cy="40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9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AD94EF5-45FD-4920-B7D2-A880065A8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85533" cy="2759022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05D8585-B63F-454A-A1C2-D6B9AEA12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r="2601"/>
          <a:stretch/>
        </p:blipFill>
        <p:spPr>
          <a:xfrm>
            <a:off x="0" y="3757954"/>
            <a:ext cx="5708073" cy="226726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C51F903-2518-4EAE-9AFB-E89E9B9A2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64" y="2925174"/>
            <a:ext cx="5422336" cy="3932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A6639B-7937-4E6F-B192-C02CD08266FC}"/>
              </a:ext>
            </a:extLst>
          </p:cNvPr>
          <p:cNvSpPr txBox="1"/>
          <p:nvPr/>
        </p:nvSpPr>
        <p:spPr>
          <a:xfrm>
            <a:off x="0" y="3325091"/>
            <a:ext cx="96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F8C0C-1780-4BE9-956C-84257ADCF20A}"/>
              </a:ext>
            </a:extLst>
          </p:cNvPr>
          <p:cNvSpPr txBox="1"/>
          <p:nvPr/>
        </p:nvSpPr>
        <p:spPr>
          <a:xfrm>
            <a:off x="6692546" y="2906099"/>
            <a:ext cx="5235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74.</a:t>
            </a:r>
          </a:p>
        </p:txBody>
      </p:sp>
    </p:spTree>
    <p:extLst>
      <p:ext uri="{BB962C8B-B14F-4D97-AF65-F5344CB8AC3E}">
        <p14:creationId xmlns:p14="http://schemas.microsoft.com/office/powerpoint/2010/main" val="805251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9052AE4-EC53-492C-80DD-F84DE39D2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7204" cy="43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2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0BBFAE8E-BA90-4879-B04F-35965B9F4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195" cy="55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1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9052AE4-EC53-492C-80DD-F84DE39D2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7894" cy="3469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919173-1C36-4F5C-B3B5-1881301F84D1}"/>
              </a:ext>
            </a:extLst>
          </p:cNvPr>
          <p:cNvSpPr txBox="1"/>
          <p:nvPr/>
        </p:nvSpPr>
        <p:spPr>
          <a:xfrm>
            <a:off x="84796" y="3569465"/>
            <a:ext cx="1202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75.  Sodium chloride dissolves into the ice, lowering the freezing point – hopefully below the air temperature, which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lowers the freezing point (melts) of the ice, making the roads “wet” but not slippery. 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 Acceptable responses include:  The sample is greater than 25% NaCl by mass.  or</a:t>
            </a: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ratio by mass of sand to NaCl in the sample is 2 to 1.   or  </a:t>
            </a: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mass of the salt is too great.</a:t>
            </a:r>
          </a:p>
        </p:txBody>
      </p:sp>
    </p:spTree>
    <p:extLst>
      <p:ext uri="{BB962C8B-B14F-4D97-AF65-F5344CB8AC3E}">
        <p14:creationId xmlns:p14="http://schemas.microsoft.com/office/powerpoint/2010/main" val="49390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A457BCC-38A5-4D6C-B9DC-2845A2591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3630" cy="36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77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A457BCC-38A5-4D6C-B9DC-2845A2591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40598" cy="3306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F377C0-2B39-4BB6-8264-0B391777AEA3}"/>
              </a:ext>
            </a:extLst>
          </p:cNvPr>
          <p:cNvSpPr txBox="1"/>
          <p:nvPr/>
        </p:nvSpPr>
        <p:spPr>
          <a:xfrm>
            <a:off x="0" y="3306122"/>
            <a:ext cx="1219200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77.  There are two products, PbI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INSOLUBLE on table F.  NaNO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soluble (AQ) on table F.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  The balanced equation is this:   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Pb(NO</a:t>
            </a:r>
            <a:r>
              <a:rPr lang="en-US" sz="3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2NaI →  PbI</a:t>
            </a:r>
            <a:r>
              <a:rPr lang="en-US" sz="3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2NaNO</a:t>
            </a:r>
            <a:r>
              <a:rPr lang="en-US" sz="3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so…</a:t>
            </a:r>
            <a:br>
              <a:rPr lang="en-US" sz="3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13.2 grams   +   12.0 grams   forms 18.4 grams  +  X grams         </a:t>
            </a: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solving for X,   X = 6.8 grams NaNO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was a LAW OF CONSERVATION OF MATTER PROBLEM, easy math</a:t>
            </a:r>
          </a:p>
        </p:txBody>
      </p:sp>
    </p:spTree>
    <p:extLst>
      <p:ext uri="{BB962C8B-B14F-4D97-AF65-F5344CB8AC3E}">
        <p14:creationId xmlns:p14="http://schemas.microsoft.com/office/powerpoint/2010/main" val="1258889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FE7C8073-AB5F-4C9D-B029-3F5FFE037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4545" cy="639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7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FE7C8073-AB5F-4C9D-B029-3F5FFE037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0463" cy="3933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C6D35-B24F-467B-AC92-C611982ED13B}"/>
              </a:ext>
            </a:extLst>
          </p:cNvPr>
          <p:cNvSpPr txBox="1"/>
          <p:nvPr/>
        </p:nvSpPr>
        <p:spPr>
          <a:xfrm>
            <a:off x="6180463" y="187287"/>
            <a:ext cx="60115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79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Both contain the –OH group,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they are both ALCOHOLS.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79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If they are insoluble in POLAR water, then they 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must be NONPOLAR molecules.  Water is polar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dissolves only polar compounds (some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exceptions are not soluble like AgCl.  All polar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molecules in high school dissolve in water.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dissolves like.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15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5E8E86D-147F-4EC6-9AFC-F85932751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8322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2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5E8E86D-147F-4EC6-9AFC-F85932751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8322" cy="47936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6A7CE3-8389-41E9-BEBB-6814C4898CE1}"/>
              </a:ext>
            </a:extLst>
          </p:cNvPr>
          <p:cNvSpPr txBox="1"/>
          <p:nvPr/>
        </p:nvSpPr>
        <p:spPr>
          <a:xfrm>
            <a:off x="0" y="4990641"/>
            <a:ext cx="121920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     Mg(OH)</a:t>
            </a:r>
            <a:r>
              <a:rPr lang="pt-B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2(S)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2HCl</a:t>
            </a:r>
            <a:r>
              <a:rPr lang="pt-B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(AQ)     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US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(AQ)  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2H</a:t>
            </a:r>
            <a:r>
              <a:rPr lang="pt-B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(ℓ)</a:t>
            </a:r>
            <a:br>
              <a:rPr lang="pt-B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0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  Before you eat this magnesium hydroxide the acid in your stomach is strong:  you have a high concentration </a:t>
            </a:r>
            <a:br>
              <a:rPr lang="pt-B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of H</a:t>
            </a:r>
            <a:r>
              <a:rPr lang="pt-BR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pt-B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cations, with a low pH.  After eating the antacid, you have a much a much LOWER CONCENTRATION</a:t>
            </a:r>
            <a:br>
              <a:rPr lang="pt-B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of H</a:t>
            </a:r>
            <a:r>
              <a:rPr lang="pt-BR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pt-B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cations, and a HIGHER pH.   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7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F120DBB-656B-4C86-B736-CCE0EE6CC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941743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80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F120DBB-656B-4C86-B736-CCE0EE6CC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24521" cy="4306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F2B2EB-5C52-45C4-B90B-FFF621AFD4BC}"/>
              </a:ext>
            </a:extLst>
          </p:cNvPr>
          <p:cNvSpPr txBox="1"/>
          <p:nvPr/>
        </p:nvSpPr>
        <p:spPr>
          <a:xfrm>
            <a:off x="7568588" y="253388"/>
            <a:ext cx="4623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83.  This was called oxidation because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the carbon reacts with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(and combines with) oxygen.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  Carbon starts at ˗˗ 4 and changes to +4.</a:t>
            </a: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85.     Mg° 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 Mg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2e 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˗˗</a:t>
            </a:r>
          </a:p>
        </p:txBody>
      </p:sp>
    </p:spTree>
    <p:extLst>
      <p:ext uri="{BB962C8B-B14F-4D97-AF65-F5344CB8AC3E}">
        <p14:creationId xmlns:p14="http://schemas.microsoft.com/office/powerpoint/2010/main" val="27193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0BBFAE8E-BA90-4879-B04F-35965B9F4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76655" cy="3239193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507F932-B9B5-458E-B8B3-560D72627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1" y="1973412"/>
            <a:ext cx="5522699" cy="488458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ED8D69D-228A-45B7-886A-A658C22ADA98}"/>
              </a:ext>
            </a:extLst>
          </p:cNvPr>
          <p:cNvSpPr/>
          <p:nvPr/>
        </p:nvSpPr>
        <p:spPr>
          <a:xfrm>
            <a:off x="10612582" y="3620799"/>
            <a:ext cx="83127" cy="84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3A086A-EEBB-4A89-B015-5E021956261C}"/>
              </a:ext>
            </a:extLst>
          </p:cNvPr>
          <p:cNvCxnSpPr/>
          <p:nvPr/>
        </p:nvCxnSpPr>
        <p:spPr>
          <a:xfrm flipH="1">
            <a:off x="7424738" y="3657600"/>
            <a:ext cx="30908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C161C4-1184-40D5-88E1-3EA851CC5AD6}"/>
              </a:ext>
            </a:extLst>
          </p:cNvPr>
          <p:cNvCxnSpPr/>
          <p:nvPr/>
        </p:nvCxnSpPr>
        <p:spPr>
          <a:xfrm flipV="1">
            <a:off x="10653713" y="3810000"/>
            <a:ext cx="0" cy="2519363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4B14991-6479-40FF-ACD3-D8FD70830F44}"/>
              </a:ext>
            </a:extLst>
          </p:cNvPr>
          <p:cNvSpPr txBox="1"/>
          <p:nvPr/>
        </p:nvSpPr>
        <p:spPr>
          <a:xfrm>
            <a:off x="7006728" y="385590"/>
            <a:ext cx="5185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1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90°C, the vapor pressure for ethanol is 150 kPa.</a:t>
            </a:r>
          </a:p>
          <a:p>
            <a:pPr marL="342900" indent="-342900">
              <a:buAutoNum type="arabicPeriod" startAt="51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Solids have less entropy than solutions.  Solids are “stuck”, and the particles stay very orderly.  </a:t>
            </a:r>
            <a:b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Aqueous solutions are in constant motion - and they have more entropy, more disorder.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6DE5E-E994-4C3C-9E58-42B052C24722}"/>
              </a:ext>
            </a:extLst>
          </p:cNvPr>
          <p:cNvSpPr txBox="1"/>
          <p:nvPr/>
        </p:nvSpPr>
        <p:spPr>
          <a:xfrm>
            <a:off x="-1" y="3343967"/>
            <a:ext cx="676627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53.  Guess - I started with 6, but I had  to change it to 4…  4X CH</a:t>
            </a:r>
            <a:r>
              <a:rPr 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 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4x12= 48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8x1=    8                                    (you may have to guess at this,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4x16 = 64                                     then adjust your thinking).  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 120 g/mole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54.  NaCl is an ionic compound, formed by cation and anion attraction.  This diagram shows a molecular (or covalent) sharing of electrons, not the transfer of electrons that really happens with this compound.  </a:t>
            </a:r>
          </a:p>
        </p:txBody>
      </p:sp>
    </p:spTree>
    <p:extLst>
      <p:ext uri="{BB962C8B-B14F-4D97-AF65-F5344CB8AC3E}">
        <p14:creationId xmlns:p14="http://schemas.microsoft.com/office/powerpoint/2010/main" val="396472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4F7AD62-27D8-46C1-8E73-F99A38B4D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3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5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4F7AD62-27D8-46C1-8E73-F99A38B4D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6001" cy="3185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3BF718-AFFD-4230-AAC3-188230E7053C}"/>
              </a:ext>
            </a:extLst>
          </p:cNvPr>
          <p:cNvSpPr txBox="1"/>
          <p:nvPr/>
        </p:nvSpPr>
        <p:spPr>
          <a:xfrm>
            <a:off x="6096000" y="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55.  Gram formula mass means molar mass, but you would do easier work with a “molecular formula” rather than this structural diagram.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change it to C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and do the math.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7x12= 84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14x1= 14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1x16 =16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 114 g/mole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B07A5-B2B3-4B63-9680-0C6B7BC9D6A5}"/>
              </a:ext>
            </a:extLst>
          </p:cNvPr>
          <p:cNvSpPr txBox="1"/>
          <p:nvPr/>
        </p:nvSpPr>
        <p:spPr>
          <a:xfrm>
            <a:off x="7344" y="3912079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6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mass of a proton is about 1 AMU.  </a:t>
            </a: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mass of an electron (in high school) is zero.  </a:t>
            </a: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It’s not really zero, but it’s about 1/1700 of an AMU.  Practically zero.  </a:t>
            </a: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56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(3.28 X 10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(0.0107) = the number of C-13 atoms in this sample.  </a:t>
            </a:r>
          </a:p>
        </p:txBody>
      </p:sp>
    </p:spTree>
    <p:extLst>
      <p:ext uri="{BB962C8B-B14F-4D97-AF65-F5344CB8AC3E}">
        <p14:creationId xmlns:p14="http://schemas.microsoft.com/office/powerpoint/2010/main" val="231888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4428C29-4889-417D-9B1D-6A229121E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2670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7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4428C29-4889-417D-9B1D-6A229121E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2670" cy="6151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0EC47A-EB13-4D0E-970E-ED971602EE0F}"/>
              </a:ext>
            </a:extLst>
          </p:cNvPr>
          <p:cNvSpPr txBox="1"/>
          <p:nvPr/>
        </p:nvSpPr>
        <p:spPr>
          <a:xfrm>
            <a:off x="7535537" y="1070639"/>
            <a:ext cx="4656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58.  It starts as a liquid at “A”.   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The boiling point is the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flat part of the graph at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“B to C”, which is 95°C.  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59.  Since temp is constant even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though heat is being added, the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kinetic energy is also steady. 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So, the potential energy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increases as the substance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moves “up” from liquid to gas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phase.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55E2A2-6024-46BA-A543-094427DD6F5E}"/>
              </a:ext>
            </a:extLst>
          </p:cNvPr>
          <p:cNvSpPr/>
          <p:nvPr/>
        </p:nvSpPr>
        <p:spPr>
          <a:xfrm>
            <a:off x="3844887" y="507277"/>
            <a:ext cx="727114" cy="486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6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E09CB3F-3EB1-4B81-A38F-549338AA5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490" cy="26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6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E09CB3F-3EB1-4B81-A38F-549338AA5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490" cy="26660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95E083-617E-4461-8DEB-7D41807B15EC}"/>
              </a:ext>
            </a:extLst>
          </p:cNvPr>
          <p:cNvSpPr txBox="1"/>
          <p:nvPr/>
        </p:nvSpPr>
        <p:spPr>
          <a:xfrm>
            <a:off x="0" y="2666082"/>
            <a:ext cx="12170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60.  The dread hydronium ion again!  Nitric Acid (table K) is HNO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3(AQ)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puts H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cations and  NO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anions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into solution, but in this question, you must use the H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instead of the (correct) H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cation.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61.  Methyl orange changes color from RED to YELLOW from pH 3.1 to 4.4 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Nitric Acid is a very strong acid (lots and lots of H+1 cations in solution,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so, the pH is low, and it’s given in the question as pH 1, 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although you see how they made the wording funky to throw you off.  It’s RED. 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985755F-A9E6-4688-B6A3-215FA261D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/>
          <a:stretch/>
        </p:blipFill>
        <p:spPr>
          <a:xfrm>
            <a:off x="8791741" y="3841293"/>
            <a:ext cx="3400259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8977</TotalTime>
  <Words>1472</Words>
  <Application>Microsoft Office PowerPoint</Application>
  <PresentationFormat>Widescreen</PresentationFormat>
  <Paragraphs>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ARBUISO, CHARLES B</dc:creator>
  <cp:lastModifiedBy>ARBUISO, CHARLES B</cp:lastModifiedBy>
  <cp:revision>364</cp:revision>
  <dcterms:created xsi:type="dcterms:W3CDTF">2018-12-10T13:09:54Z</dcterms:created>
  <dcterms:modified xsi:type="dcterms:W3CDTF">2022-06-15T20:53:33Z</dcterms:modified>
</cp:coreProperties>
</file>